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98" r:id="rId3"/>
    <p:sldId id="258" r:id="rId4"/>
    <p:sldId id="291" r:id="rId5"/>
    <p:sldId id="272" r:id="rId6"/>
    <p:sldId id="292" r:id="rId7"/>
    <p:sldId id="266" r:id="rId8"/>
    <p:sldId id="293" r:id="rId9"/>
    <p:sldId id="294" r:id="rId10"/>
    <p:sldId id="267" r:id="rId11"/>
    <p:sldId id="259" r:id="rId12"/>
    <p:sldId id="264" r:id="rId13"/>
    <p:sldId id="265" r:id="rId14"/>
    <p:sldId id="296" r:id="rId15"/>
    <p:sldId id="297" r:id="rId16"/>
    <p:sldId id="263" r:id="rId17"/>
    <p:sldId id="288" r:id="rId18"/>
  </p:sldIdLst>
  <p:sldSz cx="14630400" cy="8229600"/>
  <p:notesSz cx="8229600" cy="14630400"/>
  <p:embeddedFontLst>
    <p:embeddedFont>
      <p:font typeface="Arial MT Pro" panose="020B0604020202020204" charset="0"/>
      <p:regular r:id="rId20"/>
    </p:embeddedFont>
    <p:embeddedFont>
      <p:font typeface="Belleza" panose="020B0604020202020204" charset="0"/>
      <p:regular r:id="rId21"/>
    </p:embeddedFont>
    <p:embeddedFont>
      <p:font typeface="Cabin" panose="020B0604020202020204" charset="-94"/>
      <p:regular r:id="rId22"/>
    </p:embeddedFont>
    <p:embeddedFont>
      <p:font typeface="Georgia Pro" panose="02040502050405020303" pitchFamily="18" charset="0"/>
      <p:regular r:id="rId23"/>
    </p:embeddedFont>
    <p:embeddedFont>
      <p:font typeface="Helvetica World" panose="020B0604020202020204" charset="0"/>
      <p:regular r:id="rId24"/>
    </p:embeddedFont>
    <p:embeddedFont>
      <p:font typeface="Open Sauce SemiBold" panose="020B0604020202020204" charset="0"/>
      <p:regular r:id="rId25"/>
    </p:embeddedFont>
    <p:embeddedFont>
      <p:font typeface="Public Sans" panose="020B0604020202020204" charset="0"/>
      <p:regular r:id="rId26"/>
    </p:embeddedFont>
    <p:embeddedFont>
      <p:font typeface="Satisfy" panose="020B0604020202020204" charset="0"/>
      <p:regular r:id="rId27"/>
    </p:embeddedFont>
    <p:embeddedFont>
      <p:font typeface="Source Serif Pro" panose="02040603050405020204" pitchFamily="18" charset="0"/>
      <p:regular r:id="rId28"/>
    </p:embeddedFont>
    <p:embeddedFont>
      <p:font typeface="Unbounded" panose="020B0604020202020204" charset="-94"/>
      <p:regular r:id="rId29"/>
    </p:embeddedFont>
    <p:embeddedFont>
      <p:font typeface="Unbounded Light" pitchFamily="2" charset="-94"/>
      <p:regular r:id="rId30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91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3" y="233576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2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Yapay</a:t>
            </a:r>
            <a:r>
              <a:rPr lang="en-US" sz="3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Zekâ</a:t>
            </a:r>
            <a:r>
              <a:rPr lang="en-US" sz="3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Kullanımında</a:t>
            </a:r>
            <a:r>
              <a:rPr lang="en-US" sz="3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Halüsinasyon</a:t>
            </a:r>
            <a:r>
              <a:rPr lang="en-US" sz="3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Riski</a:t>
            </a:r>
            <a:r>
              <a:rPr lang="en-US" sz="3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ve</a:t>
            </a:r>
            <a:r>
              <a:rPr lang="en-US" sz="3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Rol Model </a:t>
            </a:r>
            <a:r>
              <a:rPr lang="en-US" sz="32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Yaklaşımı</a:t>
            </a:r>
            <a:endParaRPr lang="en-US" sz="32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5D7B8CB3-A281-2DFA-E39E-1452A8085A13}"/>
              </a:ext>
            </a:extLst>
          </p:cNvPr>
          <p:cNvSpPr/>
          <p:nvPr/>
        </p:nvSpPr>
        <p:spPr>
          <a:xfrm>
            <a:off x="0" y="7962472"/>
            <a:ext cx="2003460" cy="267128"/>
          </a:xfrm>
          <a:prstGeom prst="rect">
            <a:avLst/>
          </a:prstGeom>
          <a:solidFill>
            <a:srgbClr val="07132E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tr-TR" sz="1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BİLGİ İŞLEM DAİRESİ BAŞKANLIĞI</a:t>
            </a:r>
            <a:endParaRPr lang="en-US" sz="10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5A45CB3-1D5D-8440-1445-1BACAB29D824}"/>
              </a:ext>
            </a:extLst>
          </p:cNvPr>
          <p:cNvSpPr txBox="1"/>
          <p:nvPr/>
        </p:nvSpPr>
        <p:spPr>
          <a:xfrm>
            <a:off x="6324123" y="4811486"/>
            <a:ext cx="704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Yavuz Sinan AYDEMİR – 2026</a:t>
            </a:r>
          </a:p>
          <a:p>
            <a:r>
              <a:rPr lang="tr-TR" dirty="0">
                <a:solidFill>
                  <a:schemeClr val="bg1"/>
                </a:solidFill>
              </a:rPr>
              <a:t>Bilgisayar Mühendisi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141BF5C-6CD0-87BE-C73F-4526BE4679E4}"/>
              </a:ext>
            </a:extLst>
          </p:cNvPr>
          <p:cNvSpPr txBox="1"/>
          <p:nvPr/>
        </p:nvSpPr>
        <p:spPr>
          <a:xfrm>
            <a:off x="13792676" y="7368063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1/17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8815391-0A5D-2AB9-FCA4-7861CF645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3" y="6445042"/>
            <a:ext cx="3637049" cy="1292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887623"/>
            <a:ext cx="5623203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Bağlam Nasıl Çalışır?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3809881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Yapay zeka, yazdığınız her kelimeyi bir olasılık bulutu içinde değerlendirir. Siz bağlam vermediğinizde, olasılıklar evreni çok geniştir </a:t>
            </a:r>
            <a:r>
              <a:rPr lang="en-US" sz="18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ve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tr-TR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yapay zeka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en 'ortalama' cevabı seçer. Bağlam verdiğinizde ise olasılık evrenini daraltır ve sadece sizin dünyanıza ait olan doğru cevaba odaklanır.</a:t>
            </a:r>
            <a:endParaRPr lang="en-US" sz="1850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07D2804-5204-8DDB-70C7-19A48160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0"/>
            <a:ext cx="6172200" cy="8207451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7132134D-24C8-0C03-4B9C-49FEA9B94C03}"/>
              </a:ext>
            </a:extLst>
          </p:cNvPr>
          <p:cNvSpPr txBox="1"/>
          <p:nvPr/>
        </p:nvSpPr>
        <p:spPr>
          <a:xfrm>
            <a:off x="13835743" y="7651872"/>
            <a:ext cx="73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/>
              <a:t>10</a:t>
            </a:fld>
            <a:r>
              <a:rPr lang="tr-TR" dirty="0"/>
              <a:t>/17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2A01E8AD-97FE-DFE0-0C6E-8FA0CDDE49EF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6" name="Text 1">
              <a:extLst>
                <a:ext uri="{FF2B5EF4-FFF2-40B4-BE49-F238E27FC236}">
                  <a16:creationId xmlns:a16="http://schemas.microsoft.com/office/drawing/2014/main" id="{65109F99-A320-9B7C-6116-0CAF91FFAEAA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410BE7A9-C741-EB07-862B-A728C02DE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283"/>
            <a:ext cx="14627542" cy="815942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82014" y="355107"/>
            <a:ext cx="8709660" cy="1055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0"/>
              </a:lnSpc>
            </a:pPr>
            <a:r>
              <a:rPr lang="tr-TR" sz="3121" spc="134" dirty="0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Yapay Zeka Aslında Nasıl Çalışır </a:t>
            </a:r>
            <a:r>
              <a:rPr lang="en-US" sz="3121" spc="134" dirty="0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? Bir </a:t>
            </a:r>
            <a:r>
              <a:rPr lang="en-US" sz="3121" spc="134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Tahmin</a:t>
            </a:r>
            <a:r>
              <a:rPr lang="en-US" sz="3121" spc="134" dirty="0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121" spc="134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Makinesi</a:t>
            </a:r>
            <a:endParaRPr lang="en-US" sz="3121" spc="134" dirty="0">
              <a:solidFill>
                <a:srgbClr val="10100E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5549" y="3063636"/>
            <a:ext cx="4091940" cy="252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19"/>
              </a:lnSpc>
            </a:pPr>
            <a:r>
              <a:rPr lang="en-US" sz="4000" spc="315" dirty="0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Su </a:t>
            </a:r>
            <a:r>
              <a:rPr lang="en-US" sz="4000" spc="315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pompasında</a:t>
            </a:r>
            <a:endParaRPr lang="en-US" sz="4000" spc="315" dirty="0">
              <a:solidFill>
                <a:srgbClr val="10100E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>
              <a:lnSpc>
                <a:spcPts val="5019"/>
              </a:lnSpc>
            </a:pPr>
            <a:r>
              <a:rPr lang="en-US" sz="4000" spc="315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meydana</a:t>
            </a:r>
            <a:r>
              <a:rPr lang="en-US" sz="4000" spc="315" dirty="0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00" spc="315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gelen</a:t>
            </a:r>
            <a:endParaRPr lang="en-US" sz="4000" spc="315" dirty="0">
              <a:solidFill>
                <a:srgbClr val="10100E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>
              <a:lnSpc>
                <a:spcPts val="5019"/>
              </a:lnSpc>
            </a:pPr>
            <a:r>
              <a:rPr lang="en-US" sz="4000" spc="315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arızanın</a:t>
            </a:r>
            <a:r>
              <a:rPr lang="en-US" sz="4000" spc="315" dirty="0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000" spc="315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temel</a:t>
            </a:r>
            <a:endParaRPr lang="en-US" sz="4000" spc="315" dirty="0">
              <a:solidFill>
                <a:srgbClr val="10100E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>
              <a:lnSpc>
                <a:spcPts val="5282"/>
              </a:lnSpc>
            </a:pPr>
            <a:r>
              <a:rPr lang="en-US" sz="4000" spc="374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sebebi</a:t>
            </a:r>
            <a:r>
              <a:rPr lang="en-US" sz="4000" spc="374" dirty="0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4257" spc="374" dirty="0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[...]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8654" y="1865082"/>
            <a:ext cx="191262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800" spc="18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Kavitasyon</a:t>
            </a:r>
            <a:endParaRPr lang="en-US" sz="2800" spc="18" dirty="0">
              <a:solidFill>
                <a:srgbClr val="10100E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3754"/>
              </a:lnSpc>
            </a:pPr>
            <a:r>
              <a:rPr lang="en-US" sz="3823" spc="-18" dirty="0">
                <a:solidFill>
                  <a:srgbClr val="10100E"/>
                </a:solidFill>
                <a:latin typeface="Satisfy"/>
                <a:ea typeface="Satisfy"/>
                <a:cs typeface="Satisfy"/>
                <a:sym typeface="Satisfy"/>
              </a:rPr>
              <a:t>(%25)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61200" y="4038531"/>
            <a:ext cx="26670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2"/>
              </a:lnSpc>
            </a:pPr>
            <a:r>
              <a:rPr lang="en-US" sz="2800" spc="114" dirty="0" err="1">
                <a:solidFill>
                  <a:srgbClr val="EBF5ED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Aşırı</a:t>
            </a:r>
            <a:r>
              <a:rPr lang="en-US" sz="2800" spc="114" dirty="0">
                <a:solidFill>
                  <a:srgbClr val="EBF5ED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2800" spc="114" dirty="0" err="1">
                <a:solidFill>
                  <a:srgbClr val="EBF5ED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Isınma</a:t>
            </a:r>
            <a:endParaRPr lang="en-US" sz="2800" spc="114" dirty="0">
              <a:solidFill>
                <a:srgbClr val="EBF5ED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3744"/>
              </a:lnSpc>
            </a:pPr>
            <a:r>
              <a:rPr lang="en-US" sz="3463" spc="-41" dirty="0">
                <a:solidFill>
                  <a:srgbClr val="E9F6EB"/>
                </a:solidFill>
                <a:latin typeface="Belleza"/>
                <a:ea typeface="Belleza"/>
                <a:cs typeface="Belleza"/>
                <a:sym typeface="Belleza"/>
              </a:rPr>
              <a:t>(%60)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31992" y="2006236"/>
            <a:ext cx="2727960" cy="529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2"/>
              </a:lnSpc>
            </a:pPr>
            <a:r>
              <a:rPr lang="en-US" sz="2000" spc="83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Büyük</a:t>
            </a:r>
            <a:r>
              <a:rPr lang="en-US" sz="2000" spc="83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83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Dil</a:t>
            </a:r>
            <a:r>
              <a:rPr lang="en-US" sz="2000" spc="83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83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Modelleri</a:t>
            </a:r>
            <a:endParaRPr lang="en-US" sz="2000" spc="83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  <a:p>
            <a:pPr>
              <a:lnSpc>
                <a:spcPts val="2792"/>
              </a:lnSpc>
            </a:pPr>
            <a:r>
              <a:rPr lang="en-US" sz="2000" spc="83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(LLM) </a:t>
            </a:r>
            <a:r>
              <a:rPr lang="en-US" sz="2000" spc="83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kelimelerin</a:t>
            </a:r>
            <a:endParaRPr lang="en-US" sz="2000" spc="83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  <a:p>
            <a:pPr>
              <a:lnSpc>
                <a:spcPts val="2792"/>
              </a:lnSpc>
            </a:pPr>
            <a:r>
              <a:rPr lang="en-US" sz="2000" spc="83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anlamını</a:t>
            </a:r>
            <a:r>
              <a:rPr lang="en-US" sz="2000" spc="83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83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bilmez</a:t>
            </a:r>
            <a:r>
              <a:rPr lang="en-US" sz="2000" spc="83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.</a:t>
            </a:r>
          </a:p>
          <a:p>
            <a:pPr>
              <a:lnSpc>
                <a:spcPts val="2792"/>
              </a:lnSpc>
            </a:pPr>
            <a:r>
              <a:rPr lang="en-US" sz="2000" spc="83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Milyarlarca</a:t>
            </a:r>
            <a:r>
              <a:rPr lang="en-US" sz="2000" spc="83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83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metni</a:t>
            </a:r>
            <a:endParaRPr lang="en-US" sz="2000" spc="83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  <a:p>
            <a:pPr>
              <a:lnSpc>
                <a:spcPts val="2713"/>
              </a:lnSpc>
            </a:pPr>
            <a:r>
              <a:rPr lang="en-US" sz="2000" spc="72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Georgia Pro"/>
              </a:rPr>
              <a:t>analiz</a:t>
            </a:r>
            <a:r>
              <a:rPr lang="en-US" sz="2000" spc="72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Georgia Pro"/>
              </a:rPr>
              <a:t> </a:t>
            </a:r>
            <a:r>
              <a:rPr lang="en-US" sz="2000" spc="72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Georgia Pro"/>
              </a:rPr>
              <a:t>ederek</a:t>
            </a:r>
            <a:r>
              <a:rPr lang="en-US" sz="2000" spc="72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Georgia Pro"/>
              </a:rPr>
              <a:t> </a:t>
            </a:r>
            <a:r>
              <a:rPr lang="en-US" sz="2000" spc="72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Georgia Pro"/>
              </a:rPr>
              <a:t>bir</a:t>
            </a:r>
            <a:endParaRPr lang="tr-TR" sz="2000" spc="72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Georgia Pro"/>
            </a:endParaRPr>
          </a:p>
          <a:p>
            <a:pPr>
              <a:lnSpc>
                <a:spcPts val="2713"/>
              </a:lnSpc>
            </a:pPr>
            <a:r>
              <a:rPr lang="en-US" sz="2000" spc="70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sonraki</a:t>
            </a:r>
            <a:r>
              <a:rPr lang="en-US" sz="2000" spc="70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70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en</a:t>
            </a:r>
            <a:r>
              <a:rPr lang="en-US" sz="2000" spc="70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70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olası</a:t>
            </a:r>
            <a:r>
              <a:rPr lang="tr-TR" sz="2000" spc="70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84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kelimeyi</a:t>
            </a:r>
            <a:r>
              <a:rPr lang="en-US" sz="2000" spc="84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84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tahmin</a:t>
            </a:r>
            <a:r>
              <a:rPr lang="en-US" sz="2000" spc="84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84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eder</a:t>
            </a:r>
            <a:r>
              <a:rPr lang="en-US" sz="2000" spc="84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.</a:t>
            </a:r>
            <a:endParaRPr lang="tr-TR" sz="2000" spc="84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  <a:p>
            <a:pPr>
              <a:lnSpc>
                <a:spcPts val="2713"/>
              </a:lnSpc>
            </a:pPr>
            <a:endParaRPr lang="tr-TR" sz="2000" spc="84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  <a:p>
            <a:pPr>
              <a:lnSpc>
                <a:spcPts val="2678"/>
              </a:lnSpc>
            </a:pPr>
            <a:r>
              <a:rPr lang="en-US" sz="2000" spc="110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Georgia Pro"/>
              </a:rPr>
              <a:t>Doğruluğu</a:t>
            </a:r>
            <a:r>
              <a:rPr lang="en-US" sz="2000" spc="110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Georgia Pro"/>
              </a:rPr>
              <a:t> </a:t>
            </a:r>
            <a:r>
              <a:rPr lang="en-US" sz="2000" spc="110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Georgia Pro"/>
              </a:rPr>
              <a:t>değil</a:t>
            </a:r>
            <a:r>
              <a:rPr lang="en-US" sz="2000" spc="110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Georgia Pro"/>
              </a:rPr>
              <a:t>,</a:t>
            </a:r>
          </a:p>
          <a:p>
            <a:pPr>
              <a:lnSpc>
                <a:spcPts val="2880"/>
              </a:lnSpc>
            </a:pPr>
            <a:r>
              <a:rPr lang="en-US" sz="2000" spc="58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istatistiksel</a:t>
            </a:r>
            <a:r>
              <a:rPr lang="en-US" sz="2000" spc="58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58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olarak</a:t>
            </a:r>
            <a:endParaRPr lang="en-US" sz="2000" spc="58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  <a:p>
            <a:pPr>
              <a:lnSpc>
                <a:spcPts val="2880"/>
              </a:lnSpc>
            </a:pPr>
            <a:r>
              <a:rPr lang="en-US" sz="2000" spc="58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kulağa</a:t>
            </a:r>
            <a:r>
              <a:rPr lang="en-US" sz="2000" spc="58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58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en</a:t>
            </a:r>
            <a:r>
              <a:rPr lang="en-US" sz="2000" spc="58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58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mantıklı</a:t>
            </a:r>
            <a:endParaRPr lang="en-US" sz="2000" spc="58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  <a:p>
            <a:pPr>
              <a:lnSpc>
                <a:spcPts val="2880"/>
              </a:lnSpc>
            </a:pPr>
            <a:r>
              <a:rPr lang="en-US" sz="2000" spc="58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gelen</a:t>
            </a:r>
            <a:r>
              <a:rPr lang="en-US" sz="2000" spc="58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58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kelimeyi</a:t>
            </a:r>
            <a:r>
              <a:rPr lang="en-US" sz="2000" spc="58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en-US" sz="2000" spc="58" dirty="0" err="1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seçer</a:t>
            </a:r>
            <a:r>
              <a:rPr lang="en-US" sz="2000" spc="58" dirty="0">
                <a:solidFill>
                  <a:srgbClr val="E3E8EE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.</a:t>
            </a:r>
          </a:p>
          <a:p>
            <a:pPr>
              <a:lnSpc>
                <a:spcPts val="2713"/>
              </a:lnSpc>
            </a:pPr>
            <a:endParaRPr lang="en-US" sz="2000" spc="84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  <a:p>
            <a:pPr>
              <a:lnSpc>
                <a:spcPts val="2713"/>
              </a:lnSpc>
            </a:pPr>
            <a:endParaRPr lang="en-US" sz="2000" spc="70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  <a:p>
            <a:pPr>
              <a:lnSpc>
                <a:spcPts val="2713"/>
              </a:lnSpc>
            </a:pPr>
            <a:endParaRPr lang="en-US" sz="2000" spc="72" dirty="0">
              <a:solidFill>
                <a:srgbClr val="E3E8EE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Georgia Pr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228348" y="6306307"/>
            <a:ext cx="2152926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800" spc="155" dirty="0" err="1">
                <a:solidFill>
                  <a:srgbClr val="10100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Marslılar</a:t>
            </a:r>
            <a:endParaRPr lang="en-US" sz="2800" spc="155" dirty="0">
              <a:solidFill>
                <a:srgbClr val="10100E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3570"/>
              </a:lnSpc>
            </a:pPr>
            <a:r>
              <a:rPr lang="en-US" sz="3210" spc="-42" dirty="0">
                <a:solidFill>
                  <a:srgbClr val="10100E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(%0.01)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6D561839-9C36-1359-7EB5-0E03196AA859}"/>
              </a:ext>
            </a:extLst>
          </p:cNvPr>
          <p:cNvSpPr txBox="1"/>
          <p:nvPr/>
        </p:nvSpPr>
        <p:spPr>
          <a:xfrm>
            <a:off x="13759952" y="7651872"/>
            <a:ext cx="811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/>
              <a:t>11</a:t>
            </a:fld>
            <a:r>
              <a:rPr lang="tr-TR" dirty="0"/>
              <a:t>/17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8B3BF21F-F109-1D23-9F6B-1448DC6651E1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13" name="Text 1">
              <a:extLst>
                <a:ext uri="{FF2B5EF4-FFF2-40B4-BE49-F238E27FC236}">
                  <a16:creationId xmlns:a16="http://schemas.microsoft.com/office/drawing/2014/main" id="{3BF690A8-E743-DAE2-5D60-97995857DF14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10961401-CF44-E6CF-4F22-77AAB16B1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283"/>
            <a:ext cx="14627542" cy="815942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6AF11BF-0A30-637E-F031-8E186476E912}"/>
              </a:ext>
            </a:extLst>
          </p:cNvPr>
          <p:cNvSpPr txBox="1"/>
          <p:nvPr/>
        </p:nvSpPr>
        <p:spPr>
          <a:xfrm>
            <a:off x="13835743" y="7651872"/>
            <a:ext cx="73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/>
              <a:t>12</a:t>
            </a:fld>
            <a:r>
              <a:rPr lang="tr-TR" dirty="0"/>
              <a:t>/17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18159808-2550-5760-28FE-D5075792FFA5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5" name="Text 1">
              <a:extLst>
                <a:ext uri="{FF2B5EF4-FFF2-40B4-BE49-F238E27FC236}">
                  <a16:creationId xmlns:a16="http://schemas.microsoft.com/office/drawing/2014/main" id="{DFA7586E-4FBD-5DEB-F653-60B036336F8F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A76A56CA-9C63-FAE2-300C-BEF046186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283"/>
            <a:ext cx="14627542" cy="815942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DF1DBB6-C3C8-2D3A-9EA8-4D9DF17CD750}"/>
              </a:ext>
            </a:extLst>
          </p:cNvPr>
          <p:cNvSpPr txBox="1"/>
          <p:nvPr/>
        </p:nvSpPr>
        <p:spPr>
          <a:xfrm>
            <a:off x="13835743" y="7651872"/>
            <a:ext cx="73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/>
              <a:t>13</a:t>
            </a:fld>
            <a:r>
              <a:rPr lang="tr-TR" dirty="0"/>
              <a:t>/17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246B4C5E-A2D4-D2D9-63B3-CFF403D7876C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5" name="Text 1">
              <a:extLst>
                <a:ext uri="{FF2B5EF4-FFF2-40B4-BE49-F238E27FC236}">
                  <a16:creationId xmlns:a16="http://schemas.microsoft.com/office/drawing/2014/main" id="{A8EFDA7A-335F-0800-5CE2-AD691B6E1F4A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A08F8703-2B1D-F0A8-40B3-15B4FCF65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283"/>
            <a:ext cx="14627542" cy="815942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0728B75-BD40-B785-835D-EC446E5AF94C}"/>
              </a:ext>
            </a:extLst>
          </p:cNvPr>
          <p:cNvSpPr txBox="1"/>
          <p:nvPr/>
        </p:nvSpPr>
        <p:spPr>
          <a:xfrm>
            <a:off x="13835743" y="7651872"/>
            <a:ext cx="73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/>
              <a:t>14</a:t>
            </a:fld>
            <a:r>
              <a:rPr lang="tr-TR" dirty="0"/>
              <a:t>/17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2AA61433-6EF4-1312-B371-C43992B87E37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5" name="Text 1">
              <a:extLst>
                <a:ext uri="{FF2B5EF4-FFF2-40B4-BE49-F238E27FC236}">
                  <a16:creationId xmlns:a16="http://schemas.microsoft.com/office/drawing/2014/main" id="{21AF5B14-4A16-7CF9-9360-4D6C3646F288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5AEF0C0F-7257-D159-61B5-43DEAA59C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7851891-4303-CB06-636C-16C7D46FC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2" name="Grup 1">
            <a:extLst>
              <a:ext uri="{FF2B5EF4-FFF2-40B4-BE49-F238E27FC236}">
                <a16:creationId xmlns:a16="http://schemas.microsoft.com/office/drawing/2014/main" id="{DF0944CE-BA0C-2D88-24B2-7E58063128FA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6" name="Text 1">
              <a:extLst>
                <a:ext uri="{FF2B5EF4-FFF2-40B4-BE49-F238E27FC236}">
                  <a16:creationId xmlns:a16="http://schemas.microsoft.com/office/drawing/2014/main" id="{ED0EDDA6-1929-D877-D9EF-A06790DC0DE6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AA0BC84F-8259-B47E-477D-BC974DF79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53703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Halüsinasyon Riskini Azaltmak İçin İpuçları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940487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3316843"/>
            <a:ext cx="6357818" cy="3048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3497461"/>
            <a:ext cx="635781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Rol model tanımını net ve detaylı yapmak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4344948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Uzmanlık alanını, perspektifi ve kimliği açıkça belirtin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434858" y="2940487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3316843"/>
            <a:ext cx="6357818" cy="3048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9" name="Text 7"/>
          <p:cNvSpPr/>
          <p:nvPr/>
        </p:nvSpPr>
        <p:spPr>
          <a:xfrm>
            <a:off x="7434858" y="3497461"/>
            <a:ext cx="566535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Amaç ve formatı açıkça belirtmek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34858" y="3992999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Ne tür bir çıktı beklediğinizi ve nasıl yapılandırılması gerektiğini tanımlayın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517779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554147"/>
            <a:ext cx="6357818" cy="3048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3" name="Text 11"/>
          <p:cNvSpPr/>
          <p:nvPr/>
        </p:nvSpPr>
        <p:spPr>
          <a:xfrm>
            <a:off x="837724" y="5734764"/>
            <a:ext cx="52586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Sorgu bağlamını spesifik kılmak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37724" y="6230303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Genel sorular yerine detaylı, bağlam zengin sorgular kullanın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434858" y="517779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04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7434858" y="5554147"/>
            <a:ext cx="6357818" cy="3048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7" name="Text 15"/>
          <p:cNvSpPr/>
          <p:nvPr/>
        </p:nvSpPr>
        <p:spPr>
          <a:xfrm>
            <a:off x="7434858" y="5734764"/>
            <a:ext cx="463915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Üretilen bilgileri doğrulamak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34858" y="6230303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Kritik alanlarda mutlaka insan denetimi uygulayın ve kaynak kontrolleri yapın</a:t>
            </a:r>
            <a:endParaRPr lang="en-US" sz="1850" dirty="0"/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954CAEE1-A9BD-27B6-ECA5-8436638DAF83}"/>
              </a:ext>
            </a:extLst>
          </p:cNvPr>
          <p:cNvSpPr txBox="1"/>
          <p:nvPr/>
        </p:nvSpPr>
        <p:spPr>
          <a:xfrm>
            <a:off x="13683343" y="7457361"/>
            <a:ext cx="73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>
                <a:solidFill>
                  <a:schemeClr val="bg1"/>
                </a:solidFill>
              </a:rPr>
              <a:t>16</a:t>
            </a:fld>
            <a:r>
              <a:rPr lang="tr-TR" dirty="0">
                <a:solidFill>
                  <a:schemeClr val="bg1"/>
                </a:solidFill>
              </a:rPr>
              <a:t>/17</a:t>
            </a:r>
          </a:p>
        </p:txBody>
      </p:sp>
      <p:grpSp>
        <p:nvGrpSpPr>
          <p:cNvPr id="19" name="Grup 18">
            <a:extLst>
              <a:ext uri="{FF2B5EF4-FFF2-40B4-BE49-F238E27FC236}">
                <a16:creationId xmlns:a16="http://schemas.microsoft.com/office/drawing/2014/main" id="{5E9769E8-5F2A-D793-F4BC-1DE61F639192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20" name="Text 1">
              <a:extLst>
                <a:ext uri="{FF2B5EF4-FFF2-40B4-BE49-F238E27FC236}">
                  <a16:creationId xmlns:a16="http://schemas.microsoft.com/office/drawing/2014/main" id="{4398FA7F-467E-5374-A8B4-F13D97DFFF75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DA0BE423-C59A-5BED-81AE-240B73C36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E1BD721-68D5-45B4-5412-F383A3C720F0}"/>
              </a:ext>
            </a:extLst>
          </p:cNvPr>
          <p:cNvSpPr/>
          <p:nvPr/>
        </p:nvSpPr>
        <p:spPr>
          <a:xfrm>
            <a:off x="4245247" y="2708951"/>
            <a:ext cx="6139906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tr-TR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DİNLEDİĞİNİZ İÇİN </a:t>
            </a:r>
          </a:p>
          <a:p>
            <a:pPr marL="0" indent="0" algn="ctr">
              <a:lnSpc>
                <a:spcPts val="5500"/>
              </a:lnSpc>
              <a:buNone/>
            </a:pPr>
            <a:r>
              <a:rPr lang="tr-TR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TEŞEKKÜRLER</a:t>
            </a:r>
          </a:p>
          <a:p>
            <a:pPr marL="0" indent="0" algn="ctr">
              <a:lnSpc>
                <a:spcPts val="5500"/>
              </a:lnSpc>
              <a:buNone/>
            </a:pPr>
            <a:endParaRPr lang="en-US" sz="4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4174FC15-EB6A-242C-9C12-C57C35D3A501}"/>
              </a:ext>
            </a:extLst>
          </p:cNvPr>
          <p:cNvSpPr/>
          <p:nvPr/>
        </p:nvSpPr>
        <p:spPr>
          <a:xfrm>
            <a:off x="1535987" y="5134895"/>
            <a:ext cx="11558426" cy="69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tr-TR" sz="2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BİLGİ İŞLEM DAİRESİ BAŞKANLIĞI</a:t>
            </a:r>
          </a:p>
          <a:p>
            <a:pPr marL="0" indent="0" algn="ctr">
              <a:lnSpc>
                <a:spcPts val="5500"/>
              </a:lnSpc>
              <a:buNone/>
            </a:pPr>
            <a:endParaRPr lang="en-US" sz="24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717C281-101B-7D40-D7DB-903B02B76B47}"/>
              </a:ext>
            </a:extLst>
          </p:cNvPr>
          <p:cNvSpPr txBox="1"/>
          <p:nvPr/>
        </p:nvSpPr>
        <p:spPr>
          <a:xfrm>
            <a:off x="13716001" y="7467206"/>
            <a:ext cx="73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>
                <a:solidFill>
                  <a:schemeClr val="bg1"/>
                </a:solidFill>
              </a:rPr>
              <a:t>17</a:t>
            </a:fld>
            <a:r>
              <a:rPr lang="tr-TR" dirty="0">
                <a:solidFill>
                  <a:schemeClr val="bg1"/>
                </a:solidFill>
              </a:rPr>
              <a:t>/17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520DE49-0AE8-A54D-0B35-6DDE1F50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704" y="6015822"/>
            <a:ext cx="3598992" cy="12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2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9E9A37B-4642-C49C-2466-81814AB45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44700" cy="82296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DB89AC82-7439-92A3-01B6-73DC572FC524}"/>
              </a:ext>
            </a:extLst>
          </p:cNvPr>
          <p:cNvSpPr txBox="1"/>
          <p:nvPr/>
        </p:nvSpPr>
        <p:spPr>
          <a:xfrm>
            <a:off x="13918059" y="7651872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>
                <a:solidFill>
                  <a:schemeClr val="bg1"/>
                </a:solidFill>
              </a:rPr>
              <a:t>2</a:t>
            </a:fld>
            <a:r>
              <a:rPr lang="tr-TR" dirty="0">
                <a:solidFill>
                  <a:schemeClr val="bg1"/>
                </a:solidFill>
              </a:rPr>
              <a:t>/17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D204092E-7868-2FCD-1EF5-1B662B1D465B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6" name="Text 1">
              <a:extLst>
                <a:ext uri="{FF2B5EF4-FFF2-40B4-BE49-F238E27FC236}">
                  <a16:creationId xmlns:a16="http://schemas.microsoft.com/office/drawing/2014/main" id="{2F100782-1819-A410-00DB-8A10FC29B41E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2" name="Resim 1">
              <a:extLst>
                <a:ext uri="{FF2B5EF4-FFF2-40B4-BE49-F238E27FC236}">
                  <a16:creationId xmlns:a16="http://schemas.microsoft.com/office/drawing/2014/main" id="{D861F975-1A33-6D38-71F9-FCB82C2A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289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5192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Halüsinasyon Nedir? Yapay Zekâda Halüsinasyon Riski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421975"/>
            <a:ext cx="6477476" cy="3272314"/>
          </a:xfrm>
          <a:prstGeom prst="roundRect">
            <a:avLst>
              <a:gd name="adj" fmla="val 1097"/>
            </a:avLst>
          </a:prstGeom>
          <a:solidFill>
            <a:srgbClr val="304755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3661291"/>
            <a:ext cx="340375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Halüsinasyon Tanımı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4156829"/>
            <a:ext cx="5933361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YZ'nin gerçekte var olmayan kanunlar, isimler veya bilgiler uydurmasıdır. Örneğin, olmayan bir yasa maddesinden detaylı alıntı yapması veya hayali bir yetkili ismi </a:t>
            </a:r>
            <a:r>
              <a:rPr lang="en-US" sz="18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vermesi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r>
              <a:rPr lang="tr-TR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7554515" y="3421975"/>
            <a:ext cx="6238161" cy="3272314"/>
          </a:xfrm>
          <a:prstGeom prst="roundRect">
            <a:avLst>
              <a:gd name="adj" fmla="val 1097"/>
            </a:avLst>
          </a:prstGeom>
          <a:solidFill>
            <a:srgbClr val="304755"/>
          </a:solidFill>
          <a:ln/>
        </p:spPr>
      </p:sp>
      <p:sp>
        <p:nvSpPr>
          <p:cNvPr id="10" name="Text 8"/>
          <p:cNvSpPr/>
          <p:nvPr/>
        </p:nvSpPr>
        <p:spPr>
          <a:xfrm>
            <a:off x="7899401" y="3661291"/>
            <a:ext cx="478992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Kritik Riskler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899400" y="4156829"/>
            <a:ext cx="565396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Halüsinasyonlar, özellikle hukuk, sağlık ve bilim gibi kritik alanlarda ciddi güven sorunlarına yol açar ve yanlış kararlara neden </a:t>
            </a:r>
            <a:r>
              <a:rPr lang="en-US" sz="18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olabilir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r>
              <a:rPr lang="tr-TR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 </a:t>
            </a:r>
            <a:endParaRPr lang="en-US" sz="1850" dirty="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18D9110B-F718-31FC-1BB7-5BC4A48BC2BB}"/>
              </a:ext>
            </a:extLst>
          </p:cNvPr>
          <p:cNvSpPr/>
          <p:nvPr/>
        </p:nvSpPr>
        <p:spPr>
          <a:xfrm>
            <a:off x="3097529" y="7147911"/>
            <a:ext cx="8435221" cy="582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Kamu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kurumlarında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halüsinasyon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,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yalnızca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yanlış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bilgi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değil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;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idari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ve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hukuki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sorumluluk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5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doğurabilir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tr-TR" sz="155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endParaRPr lang="en-US" sz="1550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E69D8F6-A58F-5216-0D38-0C85FE7FD217}"/>
              </a:ext>
            </a:extLst>
          </p:cNvPr>
          <p:cNvSpPr txBox="1"/>
          <p:nvPr/>
        </p:nvSpPr>
        <p:spPr>
          <a:xfrm>
            <a:off x="13880837" y="7439019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>
                <a:solidFill>
                  <a:schemeClr val="bg1"/>
                </a:solidFill>
              </a:rPr>
              <a:t>3</a:t>
            </a:fld>
            <a:r>
              <a:rPr lang="tr-TR" dirty="0">
                <a:solidFill>
                  <a:schemeClr val="bg1"/>
                </a:solidFill>
              </a:rPr>
              <a:t>/17</a:t>
            </a: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03C0ED1A-4F1B-7B30-55EF-2FDE250EB507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19" name="Text 1">
              <a:extLst>
                <a:ext uri="{FF2B5EF4-FFF2-40B4-BE49-F238E27FC236}">
                  <a16:creationId xmlns:a16="http://schemas.microsoft.com/office/drawing/2014/main" id="{EFF70B81-B665-AE2A-45CB-6048977CE123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A67A2570-C710-2EBA-AB40-C1196B7C9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283"/>
            <a:ext cx="14627542" cy="815942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942660" y="736325"/>
            <a:ext cx="5417820" cy="50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3097">
                <a:solidFill>
                  <a:srgbClr val="EAEFE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Efsane: Her Şeyi Bilen Kahin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18232" y="709749"/>
            <a:ext cx="5273040" cy="50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3097">
                <a:solidFill>
                  <a:srgbClr val="0F213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Gerçek: Halüsinasyon Riski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6970" y="5318149"/>
            <a:ext cx="534924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3"/>
              </a:lnSpc>
            </a:pPr>
            <a:r>
              <a:rPr lang="en-US" sz="2418" spc="5">
                <a:solidFill>
                  <a:srgbClr val="EAEFEB"/>
                </a:solidFill>
                <a:latin typeface="Georgia Pro"/>
                <a:ea typeface="Georgia Pro"/>
                <a:cs typeface="Georgia Pro"/>
                <a:sym typeface="Georgia Pro"/>
              </a:rPr>
              <a:t>Yapay zekâ devasa bir veritabanıdır ve</a:t>
            </a:r>
          </a:p>
          <a:p>
            <a:pPr algn="ctr">
              <a:lnSpc>
                <a:spcPts val="2565"/>
              </a:lnSpc>
            </a:pPr>
            <a:r>
              <a:rPr lang="en-US" sz="2311" spc="46">
                <a:solidFill>
                  <a:srgbClr val="EAEFEB"/>
                </a:solidFill>
                <a:latin typeface="Georgia Pro"/>
                <a:ea typeface="Georgia Pro"/>
                <a:cs typeface="Georgia Pro"/>
                <a:sym typeface="Georgia Pro"/>
              </a:rPr>
              <a:t>bize her zaman mutlak doğruları sunar.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18232" y="5123630"/>
            <a:ext cx="5532120" cy="140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04" spc="48">
                <a:solidFill>
                  <a:srgbClr val="1B2334"/>
                </a:solidFill>
                <a:latin typeface="Georgia Pro"/>
                <a:ea typeface="Georgia Pro"/>
                <a:cs typeface="Georgia Pro"/>
                <a:sym typeface="Georgia Pro"/>
              </a:rPr>
              <a:t>YZ bir zihin okuyucu veya ansiklopedi</a:t>
            </a:r>
          </a:p>
          <a:p>
            <a:pPr algn="ctr">
              <a:lnSpc>
                <a:spcPts val="2834"/>
              </a:lnSpc>
            </a:pPr>
            <a:r>
              <a:rPr lang="en-US" sz="2273" spc="58">
                <a:solidFill>
                  <a:srgbClr val="1B2334"/>
                </a:solidFill>
                <a:latin typeface="Georgia Pro"/>
                <a:ea typeface="Georgia Pro"/>
                <a:cs typeface="Georgia Pro"/>
                <a:sym typeface="Georgia Pro"/>
              </a:rPr>
              <a:t>değildir. Gerçekte var olmayan kanunlar,</a:t>
            </a:r>
          </a:p>
          <a:p>
            <a:pPr algn="ctr">
              <a:lnSpc>
                <a:spcPts val="2716"/>
              </a:lnSpc>
            </a:pPr>
            <a:r>
              <a:rPr lang="en-US" sz="2178" spc="104">
                <a:solidFill>
                  <a:srgbClr val="1B2334"/>
                </a:solidFill>
                <a:latin typeface="Georgia Pro"/>
                <a:ea typeface="Georgia Pro"/>
                <a:cs typeface="Georgia Pro"/>
                <a:sym typeface="Georgia Pro"/>
              </a:rPr>
              <a:t>isimler veya veriler uydurabilir. Buna</a:t>
            </a:r>
          </a:p>
          <a:p>
            <a:pPr algn="ctr">
              <a:lnSpc>
                <a:spcPts val="2658"/>
              </a:lnSpc>
            </a:pPr>
            <a:r>
              <a:rPr lang="en-US" sz="2132" spc="123">
                <a:solidFill>
                  <a:srgbClr val="1B2334"/>
                </a:solidFill>
                <a:latin typeface="Georgia Pro"/>
                <a:ea typeface="Georgia Pro"/>
                <a:cs typeface="Georgia Pro"/>
                <a:sym typeface="Georgia Pro"/>
              </a:rPr>
              <a:t>Halüsinasyon denir.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DC4A391-277E-2A6D-378D-A2789623F01C}"/>
              </a:ext>
            </a:extLst>
          </p:cNvPr>
          <p:cNvSpPr txBox="1"/>
          <p:nvPr/>
        </p:nvSpPr>
        <p:spPr>
          <a:xfrm>
            <a:off x="2578100" y="7124700"/>
            <a:ext cx="948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Stanford AI Index 2024 raporuna göre, büyük dil modellerinin %15-27 oranında halüsinasyon üretirken, 2025 yılındaki aynı rapora göre bu oranın %1,30 – 2,90 olduğu tespit edilmiştir. 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B8B3653-45D1-21B7-1C70-CB1755E87F0B}"/>
              </a:ext>
            </a:extLst>
          </p:cNvPr>
          <p:cNvSpPr txBox="1"/>
          <p:nvPr/>
        </p:nvSpPr>
        <p:spPr>
          <a:xfrm>
            <a:off x="13918059" y="7651872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/>
              <a:t>4</a:t>
            </a:fld>
            <a:r>
              <a:rPr lang="tr-TR" dirty="0"/>
              <a:t>/17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36C3BCC4-A2D3-E397-AC0A-17E6402E4F40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10" name="Text 1">
              <a:extLst>
                <a:ext uri="{FF2B5EF4-FFF2-40B4-BE49-F238E27FC236}">
                  <a16:creationId xmlns:a16="http://schemas.microsoft.com/office/drawing/2014/main" id="{030D0836-4DBB-42F2-89DA-6D7970B36F02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1FD4AF3C-261A-FC32-2DC2-5124467C6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19519B7-0346-EBF3-D6AB-74099F9F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7150" y="0"/>
            <a:ext cx="14744700" cy="8229600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BE666FEF-DA00-A87F-34DB-CD0C6EC14959}"/>
              </a:ext>
            </a:extLst>
          </p:cNvPr>
          <p:cNvSpPr txBox="1"/>
          <p:nvPr/>
        </p:nvSpPr>
        <p:spPr>
          <a:xfrm>
            <a:off x="13918059" y="7651872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>
                <a:solidFill>
                  <a:schemeClr val="bg1"/>
                </a:solidFill>
              </a:rPr>
              <a:t>5</a:t>
            </a:fld>
            <a:r>
              <a:rPr lang="tr-TR" dirty="0">
                <a:solidFill>
                  <a:schemeClr val="bg1"/>
                </a:solidFill>
              </a:rPr>
              <a:t>/17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2F2AF78B-237B-000A-CBBF-2E9F38D849BA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12" name="Text 1">
              <a:extLst>
                <a:ext uri="{FF2B5EF4-FFF2-40B4-BE49-F238E27FC236}">
                  <a16:creationId xmlns:a16="http://schemas.microsoft.com/office/drawing/2014/main" id="{12FE3127-882F-F9BE-75DF-BD98244171D6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4505A390-3728-10D3-0C66-16322E1A7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423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71" y="31217"/>
            <a:ext cx="14627542" cy="815942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75935" y="732635"/>
            <a:ext cx="1032510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5"/>
              </a:lnSpc>
            </a:pPr>
            <a:r>
              <a:rPr lang="en-US" sz="3853" spc="273" dirty="0">
                <a:solidFill>
                  <a:srgbClr val="102238"/>
                </a:solidFill>
                <a:latin typeface="Georgia Pro"/>
                <a:ea typeface="Georgia Pro"/>
                <a:cs typeface="Georgia Pro"/>
                <a:sym typeface="Georgia Pro"/>
              </a:rPr>
              <a:t>Masum Bir </a:t>
            </a:r>
            <a:r>
              <a:rPr lang="en-US" sz="3853" spc="273" dirty="0" err="1">
                <a:solidFill>
                  <a:srgbClr val="102238"/>
                </a:solidFill>
                <a:latin typeface="Georgia Pro"/>
                <a:ea typeface="Georgia Pro"/>
                <a:cs typeface="Georgia Pro"/>
                <a:sym typeface="Georgia Pro"/>
              </a:rPr>
              <a:t>Hata</a:t>
            </a:r>
            <a:r>
              <a:rPr lang="en-US" sz="3853" spc="273" dirty="0">
                <a:solidFill>
                  <a:srgbClr val="102238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3853" spc="273" dirty="0" err="1">
                <a:solidFill>
                  <a:srgbClr val="102238"/>
                </a:solidFill>
                <a:latin typeface="Georgia Pro"/>
                <a:ea typeface="Georgia Pro"/>
                <a:cs typeface="Georgia Pro"/>
                <a:sym typeface="Georgia Pro"/>
              </a:rPr>
              <a:t>Değil</a:t>
            </a:r>
            <a:r>
              <a:rPr lang="en-US" sz="3853" spc="273" dirty="0">
                <a:solidFill>
                  <a:srgbClr val="102238"/>
                </a:solidFill>
                <a:latin typeface="Georgia Pro"/>
                <a:ea typeface="Georgia Pro"/>
                <a:cs typeface="Georgia Pro"/>
                <a:sym typeface="Georgia Pro"/>
              </a:rPr>
              <a:t>: Kamu </a:t>
            </a:r>
            <a:r>
              <a:rPr lang="en-US" sz="3853" spc="273" dirty="0" err="1">
                <a:solidFill>
                  <a:srgbClr val="102238"/>
                </a:solidFill>
                <a:latin typeface="Georgia Pro"/>
                <a:ea typeface="Georgia Pro"/>
                <a:cs typeface="Georgia Pro"/>
                <a:sym typeface="Georgia Pro"/>
              </a:rPr>
              <a:t>Sektöründe</a:t>
            </a:r>
            <a:endParaRPr lang="en-US" sz="3853" spc="273" dirty="0">
              <a:solidFill>
                <a:srgbClr val="102238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>
              <a:lnSpc>
                <a:spcPts val="4415"/>
              </a:lnSpc>
            </a:pPr>
            <a:r>
              <a:rPr lang="en-US" sz="3853" spc="273" dirty="0" err="1">
                <a:solidFill>
                  <a:srgbClr val="102238"/>
                </a:solidFill>
                <a:latin typeface="Georgia Pro"/>
                <a:ea typeface="Georgia Pro"/>
                <a:cs typeface="Georgia Pro"/>
                <a:sym typeface="Georgia Pro"/>
              </a:rPr>
              <a:t>Halüsinasyonun</a:t>
            </a:r>
            <a:r>
              <a:rPr lang="en-US" sz="3853" spc="273" dirty="0">
                <a:solidFill>
                  <a:srgbClr val="102238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3853" spc="273" dirty="0" err="1">
                <a:solidFill>
                  <a:srgbClr val="102238"/>
                </a:solidFill>
                <a:latin typeface="Georgia Pro"/>
                <a:ea typeface="Georgia Pro"/>
                <a:cs typeface="Georgia Pro"/>
                <a:sym typeface="Georgia Pro"/>
              </a:rPr>
              <a:t>Bedeli</a:t>
            </a:r>
            <a:endParaRPr lang="en-US" sz="3853" spc="273" dirty="0">
              <a:solidFill>
                <a:srgbClr val="102238"/>
              </a:solidFill>
              <a:latin typeface="Georgia Pro"/>
              <a:ea typeface="Georgia Pro"/>
              <a:cs typeface="Georgia Pro"/>
              <a:sym typeface="Georgia Pr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44908" y="5465479"/>
            <a:ext cx="2624719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78"/>
              </a:lnSpc>
            </a:pPr>
            <a:r>
              <a:rPr lang="en-US" sz="2400" dirty="0" err="1">
                <a:solidFill>
                  <a:srgbClr val="1C1C1B"/>
                </a:solidFill>
                <a:latin typeface="Georgia Pro" panose="020F0502020204030204" pitchFamily="18" charset="0"/>
                <a:ea typeface="Open Sauce SemiBold"/>
                <a:cs typeface="Open Sauce SemiBold"/>
                <a:sym typeface="Open Sauce SemiBold"/>
              </a:rPr>
              <a:t>Hukuki</a:t>
            </a:r>
            <a:r>
              <a:rPr lang="en-US" sz="2400" dirty="0">
                <a:solidFill>
                  <a:srgbClr val="1C1C1B"/>
                </a:solidFill>
                <a:latin typeface="Georgia Pro" panose="020F0502020204030204" pitchFamily="18" charset="0"/>
                <a:ea typeface="Open Sauce SemiBold"/>
                <a:cs typeface="Open Sauce SemiBold"/>
                <a:sym typeface="Open Sauce SemiBold"/>
              </a:rPr>
              <a:t> </a:t>
            </a:r>
            <a:r>
              <a:rPr lang="en-US" sz="2400" dirty="0" err="1">
                <a:solidFill>
                  <a:srgbClr val="1C1C1B"/>
                </a:solidFill>
                <a:latin typeface="Georgia Pro" panose="020F0502020204030204" pitchFamily="18" charset="0"/>
                <a:ea typeface="Open Sauce SemiBold"/>
                <a:cs typeface="Open Sauce SemiBold"/>
                <a:sym typeface="Open Sauce SemiBold"/>
              </a:rPr>
              <a:t>Sorumluluk</a:t>
            </a:r>
            <a:endParaRPr lang="en-US" sz="2400" dirty="0">
              <a:solidFill>
                <a:srgbClr val="1C1C1B"/>
              </a:solidFill>
              <a:latin typeface="Georgia Pro" panose="020F0502020204030204" pitchFamily="18" charset="0"/>
              <a:ea typeface="Open Sauce SemiBold"/>
              <a:cs typeface="Open Sauce SemiBold"/>
              <a:sym typeface="Open Sauce Semi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00858" y="5984558"/>
            <a:ext cx="3512820" cy="1208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7"/>
              </a:lnSpc>
            </a:pPr>
            <a:r>
              <a:rPr lang="en-US" spc="8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Olmayan</a:t>
            </a:r>
            <a:r>
              <a:rPr lang="en-US" spc="86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8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bir</a:t>
            </a:r>
            <a:r>
              <a:rPr lang="en-US" spc="86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8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yasa</a:t>
            </a:r>
            <a:endParaRPr lang="en-US" spc="86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1842"/>
              </a:lnSpc>
            </a:pPr>
            <a:r>
              <a:rPr lang="en-US" spc="8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maddesine</a:t>
            </a:r>
            <a:endParaRPr lang="en-US" spc="82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1958"/>
              </a:lnSpc>
            </a:pPr>
            <a:r>
              <a:rPr lang="en-US" spc="19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veya</a:t>
            </a:r>
            <a:r>
              <a:rPr lang="en-US" spc="19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19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yönetmeliğe</a:t>
            </a:r>
            <a:r>
              <a:rPr lang="en-US" spc="19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19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dayandırlarak</a:t>
            </a:r>
            <a:endParaRPr lang="en-US" spc="19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1916"/>
              </a:lnSpc>
            </a:pPr>
            <a:r>
              <a:rPr lang="en-US" spc="45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yazılan</a:t>
            </a:r>
            <a:r>
              <a:rPr lang="en-US" spc="45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45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resmi</a:t>
            </a:r>
            <a:r>
              <a:rPr lang="en-US" spc="45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45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yazılar</a:t>
            </a:r>
            <a:endParaRPr lang="en-US" spc="45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1937"/>
              </a:lnSpc>
            </a:pPr>
            <a:r>
              <a:rPr lang="en-US" spc="24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hukuki</a:t>
            </a:r>
            <a:r>
              <a:rPr lang="en-US" spc="24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24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ihlallere</a:t>
            </a:r>
            <a:r>
              <a:rPr lang="en-US" spc="24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24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yol</a:t>
            </a:r>
            <a:r>
              <a:rPr lang="en-US" spc="24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24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açar</a:t>
            </a:r>
            <a:r>
              <a:rPr lang="en-US" spc="24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80940" y="5089542"/>
            <a:ext cx="3855720" cy="203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6"/>
              </a:lnSpc>
            </a:pPr>
            <a:r>
              <a:rPr lang="en-US" sz="2400" spc="28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İdari</a:t>
            </a:r>
            <a:r>
              <a:rPr lang="en-US" sz="2400" spc="28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2400" spc="28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ve</a:t>
            </a:r>
            <a:r>
              <a:rPr lang="en-US" sz="2400" spc="28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2400" spc="28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Operasyonel</a:t>
            </a:r>
            <a:endParaRPr lang="en-US" sz="2400" spc="28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2926"/>
              </a:lnSpc>
            </a:pPr>
            <a:r>
              <a:rPr lang="en-US" sz="2400" spc="28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Hatalar</a:t>
            </a:r>
            <a:endParaRPr lang="en-US" sz="2400" spc="28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2926"/>
              </a:lnSpc>
            </a:pPr>
            <a:r>
              <a:rPr lang="en-US" spc="28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Sahada</a:t>
            </a:r>
            <a:r>
              <a:rPr lang="en-US" spc="28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28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uygulanması</a:t>
            </a:r>
            <a:r>
              <a:rPr lang="en-US" spc="28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28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imkansız</a:t>
            </a:r>
            <a:endParaRPr lang="en-US" spc="28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2470"/>
              </a:lnSpc>
            </a:pPr>
            <a:r>
              <a:rPr lang="en-US" spc="4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veya</a:t>
            </a:r>
            <a:r>
              <a:rPr lang="en-US" spc="4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4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tehlikeli</a:t>
            </a:r>
            <a:r>
              <a:rPr lang="en-US" spc="4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4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olan</a:t>
            </a:r>
            <a:r>
              <a:rPr lang="en-US" spc="4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4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uydurma</a:t>
            </a:r>
            <a:endParaRPr lang="en-US" spc="42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2382"/>
              </a:lnSpc>
            </a:pP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teknik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talimatlar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iş</a:t>
            </a:r>
            <a:endParaRPr lang="en-US" spc="62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2383"/>
              </a:lnSpc>
            </a:pP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güvenliğini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tehlikeye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atar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21140" y="5365612"/>
            <a:ext cx="3444240" cy="2010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400" spc="96" dirty="0" err="1">
                <a:solidFill>
                  <a:srgbClr val="1C1C1B"/>
                </a:solidFill>
                <a:latin typeface="Georgia Pro" panose="020F0502020204030204" pitchFamily="18" charset="0"/>
                <a:ea typeface="Arial MT Pro"/>
                <a:cs typeface="Arial MT Pro"/>
                <a:sym typeface="Arial MT Pro"/>
              </a:rPr>
              <a:t>Kurumsal</a:t>
            </a:r>
            <a:r>
              <a:rPr lang="en-US" sz="2400" spc="96" dirty="0">
                <a:solidFill>
                  <a:srgbClr val="1C1C1B"/>
                </a:solidFill>
                <a:latin typeface="Georgia Pro" panose="020F050202020403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2400" spc="96" dirty="0" err="1">
                <a:solidFill>
                  <a:srgbClr val="1C1C1B"/>
                </a:solidFill>
                <a:latin typeface="Georgia Pro" panose="020F0502020204030204" pitchFamily="18" charset="0"/>
                <a:ea typeface="Arial MT Pro"/>
                <a:cs typeface="Arial MT Pro"/>
                <a:sym typeface="Arial MT Pro"/>
              </a:rPr>
              <a:t>Güven</a:t>
            </a:r>
            <a:r>
              <a:rPr lang="en-US" sz="2400" spc="96" dirty="0">
                <a:solidFill>
                  <a:srgbClr val="1C1C1B"/>
                </a:solidFill>
                <a:latin typeface="Georgia Pro" panose="020F0502020204030204" pitchFamily="18" charset="0"/>
                <a:ea typeface="Arial MT Pro"/>
                <a:cs typeface="Arial MT Pro"/>
                <a:sym typeface="Arial MT Pro"/>
              </a:rPr>
              <a:t> </a:t>
            </a:r>
            <a:r>
              <a:rPr lang="en-US" sz="2400" spc="96" dirty="0" err="1">
                <a:solidFill>
                  <a:srgbClr val="1C1C1B"/>
                </a:solidFill>
                <a:latin typeface="Georgia Pro" panose="020F0502020204030204" pitchFamily="18" charset="0"/>
                <a:ea typeface="Arial MT Pro"/>
                <a:cs typeface="Arial MT Pro"/>
                <a:sym typeface="Arial MT Pro"/>
              </a:rPr>
              <a:t>Kaybı</a:t>
            </a:r>
            <a:endParaRPr lang="en-US" sz="2400" spc="96" dirty="0">
              <a:solidFill>
                <a:srgbClr val="1C1C1B"/>
              </a:solidFill>
              <a:latin typeface="Georgia Pro" panose="020F0502020204030204" pitchFamily="18" charset="0"/>
              <a:ea typeface="Arial MT Pro"/>
              <a:cs typeface="Arial MT Pro"/>
              <a:sym typeface="Arial MT Pro"/>
            </a:endParaRPr>
          </a:p>
          <a:p>
            <a:pPr algn="ctr">
              <a:lnSpc>
                <a:spcPts val="2618"/>
              </a:lnSpc>
            </a:pPr>
            <a:r>
              <a:rPr lang="en-US" spc="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Vatandaşa</a:t>
            </a:r>
            <a:r>
              <a:rPr lang="en-US" spc="6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veya</a:t>
            </a:r>
            <a:r>
              <a:rPr lang="en-US" spc="6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üst</a:t>
            </a:r>
            <a:r>
              <a:rPr lang="en-US" spc="6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makamlara</a:t>
            </a:r>
            <a:endParaRPr lang="en-US" spc="6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2562"/>
              </a:lnSpc>
            </a:pPr>
            <a:r>
              <a:rPr lang="en-US" spc="21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sunulan</a:t>
            </a:r>
            <a:r>
              <a:rPr lang="en-US" spc="21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21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raporlarda</a:t>
            </a:r>
            <a:r>
              <a:rPr lang="en-US" spc="21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21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teyit</a:t>
            </a:r>
            <a:endParaRPr lang="en-US" spc="21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2464"/>
              </a:lnSpc>
            </a:pP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edilmemiş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yapay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zekâ</a:t>
            </a:r>
            <a:endParaRPr lang="en-US" spc="62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2531"/>
              </a:lnSpc>
            </a:pPr>
            <a:r>
              <a:rPr lang="en-US" spc="2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hayallerinin</a:t>
            </a:r>
            <a:r>
              <a:rPr lang="en-US" spc="26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2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yer</a:t>
            </a:r>
            <a:r>
              <a:rPr lang="en-US" spc="26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26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alması</a:t>
            </a:r>
            <a:endParaRPr lang="en-US" spc="26" dirty="0">
              <a:solidFill>
                <a:srgbClr val="1C1C1B"/>
              </a:solidFill>
              <a:latin typeface="Georgia Pro"/>
              <a:ea typeface="Georgia Pro"/>
              <a:cs typeface="Georgia Pro"/>
              <a:sym typeface="Georgia Pro"/>
            </a:endParaRPr>
          </a:p>
          <a:p>
            <a:pPr algn="ctr">
              <a:lnSpc>
                <a:spcPts val="2432"/>
              </a:lnSpc>
            </a:pP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kurum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ciddiyetini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pc="62" dirty="0" err="1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zedeler</a:t>
            </a:r>
            <a:r>
              <a:rPr lang="en-US" spc="62" dirty="0">
                <a:solidFill>
                  <a:srgbClr val="1C1C1B"/>
                </a:solidFill>
                <a:latin typeface="Georgia Pro"/>
                <a:ea typeface="Georgia Pro"/>
                <a:cs typeface="Georgia Pro"/>
                <a:sym typeface="Georgia Pro"/>
              </a:rPr>
              <a:t>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942A42B7-2FD9-DA1B-8EA7-78AB083259C6}"/>
              </a:ext>
            </a:extLst>
          </p:cNvPr>
          <p:cNvSpPr txBox="1"/>
          <p:nvPr/>
        </p:nvSpPr>
        <p:spPr>
          <a:xfrm>
            <a:off x="13918059" y="7651872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/>
              <a:t>6</a:t>
            </a:fld>
            <a:r>
              <a:rPr lang="tr-TR" dirty="0"/>
              <a:t>/17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6670FB52-9A90-F753-F3BA-7BBF24AA8E3C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10" name="Text 1">
              <a:extLst>
                <a:ext uri="{FF2B5EF4-FFF2-40B4-BE49-F238E27FC236}">
                  <a16:creationId xmlns:a16="http://schemas.microsoft.com/office/drawing/2014/main" id="{47E21D1D-B06F-0E6F-4B2D-7028AC8B00C7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560AB442-0E01-1565-1EAF-39106297B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>
            <a:extLst>
              <a:ext uri="{FF2B5EF4-FFF2-40B4-BE49-F238E27FC236}">
                <a16:creationId xmlns:a16="http://schemas.microsoft.com/office/drawing/2014/main" id="{D2D139D0-346B-106E-EF91-79EC83540B61}"/>
              </a:ext>
            </a:extLst>
          </p:cNvPr>
          <p:cNvGrpSpPr/>
          <p:nvPr/>
        </p:nvGrpSpPr>
        <p:grpSpPr>
          <a:xfrm>
            <a:off x="12873519" y="274861"/>
            <a:ext cx="1473776" cy="475152"/>
            <a:chOff x="550933" y="6635115"/>
            <a:chExt cx="4513259" cy="130128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C52C511-9C40-F20B-81C2-849B92E33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0933" y="6635115"/>
              <a:ext cx="3028438" cy="1301282"/>
            </a:xfrm>
            <a:prstGeom prst="rect">
              <a:avLst/>
            </a:prstGeom>
          </p:spPr>
        </p:pic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75C25970-E385-BD06-CB80-36BFA633F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2911" y="6635116"/>
              <a:ext cx="1301281" cy="1301281"/>
            </a:xfrm>
            <a:prstGeom prst="rect">
              <a:avLst/>
            </a:prstGeom>
          </p:spPr>
        </p:pic>
      </p:grpSp>
      <p:pic>
        <p:nvPicPr>
          <p:cNvPr id="10" name="Resim 9">
            <a:extLst>
              <a:ext uri="{FF2B5EF4-FFF2-40B4-BE49-F238E27FC236}">
                <a16:creationId xmlns:a16="http://schemas.microsoft.com/office/drawing/2014/main" id="{6A89C140-36BA-44E3-F7DD-727A875EA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744700" cy="8229600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6FB5096D-9CF2-70B0-445D-4648938D2073}"/>
              </a:ext>
            </a:extLst>
          </p:cNvPr>
          <p:cNvSpPr txBox="1"/>
          <p:nvPr/>
        </p:nvSpPr>
        <p:spPr>
          <a:xfrm>
            <a:off x="13918059" y="7651872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>
                <a:solidFill>
                  <a:schemeClr val="bg1"/>
                </a:solidFill>
              </a:rPr>
              <a:t>7</a:t>
            </a:fld>
            <a:r>
              <a:rPr lang="tr-TR" dirty="0">
                <a:solidFill>
                  <a:schemeClr val="bg1"/>
                </a:solidFill>
              </a:rPr>
              <a:t>/17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7F8075C9-7FF1-A983-85F8-E7ABF7CB26D9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11" name="Text 1">
              <a:extLst>
                <a:ext uri="{FF2B5EF4-FFF2-40B4-BE49-F238E27FC236}">
                  <a16:creationId xmlns:a16="http://schemas.microsoft.com/office/drawing/2014/main" id="{08F9BF88-D835-8ADB-090C-BB342311FD1E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12" name="Resim 11">
              <a:extLst>
                <a:ext uri="{FF2B5EF4-FFF2-40B4-BE49-F238E27FC236}">
                  <a16:creationId xmlns:a16="http://schemas.microsoft.com/office/drawing/2014/main" id="{B856277B-39BD-5F28-570A-ECC3F811D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58" y="0"/>
            <a:ext cx="14627542" cy="815942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2070929" y="333903"/>
            <a:ext cx="10454640" cy="147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2"/>
              </a:lnSpc>
            </a:pPr>
            <a:r>
              <a:rPr lang="en-US" sz="4302" spc="198">
                <a:solidFill>
                  <a:srgbClr val="10244D"/>
                </a:solidFill>
                <a:latin typeface="Arial MT Pro"/>
                <a:ea typeface="Arial MT Pro"/>
                <a:cs typeface="Arial MT Pro"/>
                <a:sym typeface="Arial MT Pro"/>
              </a:rPr>
              <a:t>Bağlam Kayması (Context Shift) Nedir?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74044" y="1816585"/>
            <a:ext cx="5250180" cy="30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1805" spc="30" dirty="0" err="1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Kitaptaki</a:t>
            </a:r>
            <a:r>
              <a:rPr lang="en-US" sz="1805" spc="30" dirty="0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1805" spc="30" dirty="0" err="1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başkomiser</a:t>
            </a:r>
            <a:r>
              <a:rPr lang="en-US" sz="1805" spc="30" dirty="0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1805" spc="30" dirty="0" err="1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kim</a:t>
            </a:r>
            <a:r>
              <a:rPr lang="en-US" sz="1805" spc="30" dirty="0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? -&gt; </a:t>
            </a:r>
            <a:r>
              <a:rPr lang="en-US" sz="1805" spc="30" dirty="0" err="1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Cinayet</a:t>
            </a:r>
            <a:r>
              <a:rPr lang="en-US" sz="1805" spc="30" dirty="0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1805" spc="30" dirty="0" err="1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aleti</a:t>
            </a:r>
            <a:r>
              <a:rPr lang="en-US" sz="1805" spc="30" dirty="0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 </a:t>
            </a:r>
            <a:r>
              <a:rPr lang="en-US" sz="1805" spc="30" dirty="0" err="1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neydi</a:t>
            </a:r>
            <a:r>
              <a:rPr lang="en-US" sz="1805" spc="30" dirty="0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87364" y="1728725"/>
            <a:ext cx="3162300" cy="313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7"/>
              </a:lnSpc>
            </a:pPr>
            <a:r>
              <a:rPr lang="en-US" sz="1869" spc="2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Bana Mars hakkında bilgi ver.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1756" y="2216171"/>
            <a:ext cx="533400" cy="19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3"/>
              </a:lnSpc>
            </a:pPr>
            <a:r>
              <a:rPr lang="en-US" sz="1223">
                <a:solidFill>
                  <a:srgbClr val="201D1E"/>
                </a:solidFill>
                <a:latin typeface="Public Sans"/>
                <a:ea typeface="Public Sans"/>
                <a:cs typeface="Public Sans"/>
                <a:sym typeface="Public Sans"/>
              </a:rPr>
              <a:t>Track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77182" y="4642715"/>
            <a:ext cx="4320540" cy="30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763" spc="49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Günün çorbası ne? -&gt; Fırında kuzu incik.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4588" y="5062524"/>
            <a:ext cx="495300" cy="17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"/>
              </a:lnSpc>
            </a:pPr>
            <a:r>
              <a:rPr lang="en-US" sz="1079">
                <a:solidFill>
                  <a:srgbClr val="201D1E"/>
                </a:solidFill>
                <a:latin typeface="Public Sans"/>
                <a:ea typeface="Public Sans"/>
                <a:cs typeface="Public Sans"/>
                <a:sym typeface="Public Sans"/>
              </a:rPr>
              <a:t>Track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44600" y="4292276"/>
            <a:ext cx="203454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8"/>
              </a:lnSpc>
            </a:pPr>
            <a:r>
              <a:rPr lang="en-US" sz="1763" spc="31">
                <a:solidFill>
                  <a:srgbClr val="201D1E"/>
                </a:solidFill>
                <a:latin typeface="Arial MT Pro"/>
                <a:ea typeface="Arial MT Pro"/>
                <a:cs typeface="Arial MT Pro"/>
                <a:sym typeface="Arial MT Pro"/>
              </a:rPr>
              <a:t>2. Dünya Savaşı ne</a:t>
            </a:r>
          </a:p>
          <a:p>
            <a:pPr>
              <a:lnSpc>
                <a:spcPts val="2045"/>
              </a:lnSpc>
            </a:pPr>
            <a:r>
              <a:rPr lang="en-US" sz="1822" spc="25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zaman başladı?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17970" y="3836393"/>
            <a:ext cx="310896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5"/>
              </a:lnSpc>
            </a:pPr>
            <a:r>
              <a:rPr lang="en-US" sz="1503" spc="81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Halüsinasyon: Mars, Başkomiser</a:t>
            </a:r>
          </a:p>
          <a:p>
            <a:pPr>
              <a:lnSpc>
                <a:spcPts val="1831"/>
              </a:lnSpc>
            </a:pPr>
            <a:r>
              <a:rPr lang="en-US" sz="1596" spc="41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Ali'nin antika tabancasıyla</a:t>
            </a:r>
          </a:p>
          <a:p>
            <a:pPr>
              <a:lnSpc>
                <a:spcPts val="1723"/>
              </a:lnSpc>
            </a:pPr>
            <a:r>
              <a:rPr lang="en-US" sz="1502" spc="78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-kraterleri incelediği gezegendir.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42262" y="6431836"/>
            <a:ext cx="2659380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"/>
              </a:lnSpc>
            </a:pPr>
            <a:r>
              <a:rPr lang="en-US" sz="1568" spc="51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Halüsinasyon: Savaş,</a:t>
            </a:r>
          </a:p>
          <a:p>
            <a:pPr algn="ctr">
              <a:lnSpc>
                <a:spcPts val="1866"/>
              </a:lnSpc>
            </a:pPr>
            <a:r>
              <a:rPr lang="en-US" sz="1588" spc="42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kuzu inciğin popüler olduğu</a:t>
            </a:r>
          </a:p>
          <a:p>
            <a:pPr algn="ctr">
              <a:lnSpc>
                <a:spcPts val="1799"/>
              </a:lnSpc>
            </a:pPr>
            <a:r>
              <a:rPr lang="en-US" sz="1531" spc="49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1939 yılında başladı..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52523" y="7416624"/>
            <a:ext cx="473964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26"/>
              </a:lnSpc>
            </a:pPr>
            <a:r>
              <a:rPr lang="en-US" sz="1489" spc="56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Konu aniden değiştiğinde AI önceki bağlamı silemez</a:t>
            </a:r>
          </a:p>
          <a:p>
            <a:pPr algn="r">
              <a:lnSpc>
                <a:spcPts val="1755"/>
              </a:lnSpc>
            </a:pPr>
            <a:r>
              <a:rPr lang="en-US" sz="1514" spc="34">
                <a:solidFill>
                  <a:srgbClr val="201D1E"/>
                </a:solidFill>
                <a:latin typeface="Georgia Pro"/>
                <a:ea typeface="Georgia Pro"/>
                <a:cs typeface="Georgia Pro"/>
                <a:sym typeface="Georgia Pro"/>
              </a:rPr>
              <a:t>ve konuları saçma bir şekilde birbirine harmanlar.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775C8225-48E0-3040-FF86-2B77291B2586}"/>
              </a:ext>
            </a:extLst>
          </p:cNvPr>
          <p:cNvSpPr txBox="1"/>
          <p:nvPr/>
        </p:nvSpPr>
        <p:spPr>
          <a:xfrm>
            <a:off x="13918059" y="7774033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F48595F-231D-4F5A-8276-7B74EB08DC9F}" type="slidenum">
              <a:rPr lang="tr-TR" smtClean="0"/>
              <a:t>8</a:t>
            </a:fld>
            <a:r>
              <a:rPr lang="tr-TR" dirty="0"/>
              <a:t>/17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7B563A06-2965-7194-FB36-F448BE8E87D3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15" name="Text 1">
              <a:extLst>
                <a:ext uri="{FF2B5EF4-FFF2-40B4-BE49-F238E27FC236}">
                  <a16:creationId xmlns:a16="http://schemas.microsoft.com/office/drawing/2014/main" id="{5E4584F7-F80E-A8FD-4D18-6C294E67E0BF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7F645823-436D-3399-26F1-69FA04D41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F41CB40A-2404-197C-0F9C-7C4B77BAF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97"/>
            <a:ext cx="14630400" cy="8165805"/>
          </a:xfrm>
          <a:prstGeom prst="rect">
            <a:avLst/>
          </a:prstGeom>
        </p:spPr>
      </p:pic>
      <p:grpSp>
        <p:nvGrpSpPr>
          <p:cNvPr id="2" name="Grup 1">
            <a:extLst>
              <a:ext uri="{FF2B5EF4-FFF2-40B4-BE49-F238E27FC236}">
                <a16:creationId xmlns:a16="http://schemas.microsoft.com/office/drawing/2014/main" id="{B267FBDB-83DD-846F-8878-97B0189DA729}"/>
              </a:ext>
            </a:extLst>
          </p:cNvPr>
          <p:cNvGrpSpPr/>
          <p:nvPr/>
        </p:nvGrpSpPr>
        <p:grpSpPr>
          <a:xfrm>
            <a:off x="36974" y="7858763"/>
            <a:ext cx="3127857" cy="322883"/>
            <a:chOff x="36974" y="7858763"/>
            <a:chExt cx="3127857" cy="322883"/>
          </a:xfrm>
        </p:grpSpPr>
        <p:sp>
          <p:nvSpPr>
            <p:cNvPr id="4" name="Text 1">
              <a:extLst>
                <a:ext uri="{FF2B5EF4-FFF2-40B4-BE49-F238E27FC236}">
                  <a16:creationId xmlns:a16="http://schemas.microsoft.com/office/drawing/2014/main" id="{320DE6AD-3D3E-1DFC-C53A-616045C8F887}"/>
                </a:ext>
              </a:extLst>
            </p:cNvPr>
            <p:cNvSpPr/>
            <p:nvPr/>
          </p:nvSpPr>
          <p:spPr>
            <a:xfrm>
              <a:off x="945659" y="7898617"/>
              <a:ext cx="2219172" cy="283029"/>
            </a:xfrm>
            <a:prstGeom prst="rect">
              <a:avLst/>
            </a:prstGeom>
            <a:solidFill>
              <a:srgbClr val="07132E"/>
            </a:solidFill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50000"/>
                </a:lnSpc>
                <a:buNone/>
              </a:pPr>
              <a:r>
                <a:rPr lang="tr-TR" sz="1100" dirty="0">
                  <a:solidFill>
                    <a:srgbClr val="CAD6DE"/>
                  </a:solidFill>
                  <a:latin typeface="Cabin" pitchFamily="34" charset="0"/>
                  <a:ea typeface="Cabin" pitchFamily="34" charset="-122"/>
                  <a:cs typeface="Cabin" pitchFamily="34" charset="-120"/>
                </a:rPr>
                <a:t>BİLGİ İŞLEM DAİRESİ BAŞKANLIĞI</a:t>
              </a:r>
              <a:endParaRPr lang="en-US" sz="1100" dirty="0"/>
            </a:p>
          </p:txBody>
        </p:sp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CC64723B-8790-C9F2-2706-A132785C8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4" y="7858763"/>
              <a:ext cx="908685" cy="3228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584</Words>
  <Application>Microsoft Office PowerPoint</Application>
  <PresentationFormat>Özel</PresentationFormat>
  <Paragraphs>131</Paragraphs>
  <Slides>17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30" baseType="lpstr">
      <vt:lpstr>Open Sauce SemiBold</vt:lpstr>
      <vt:lpstr>Source Serif Pro</vt:lpstr>
      <vt:lpstr>Cabin</vt:lpstr>
      <vt:lpstr>Arial</vt:lpstr>
      <vt:lpstr>Belleza</vt:lpstr>
      <vt:lpstr>Arial MT Pro</vt:lpstr>
      <vt:lpstr>Public Sans</vt:lpstr>
      <vt:lpstr>Unbounded</vt:lpstr>
      <vt:lpstr>Helvetica World</vt:lpstr>
      <vt:lpstr>Satisfy</vt:lpstr>
      <vt:lpstr>Georgia Pro</vt:lpstr>
      <vt:lpstr>Unbounded Light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/>
  <cp:lastModifiedBy>Yavuz Sinan Aydemir</cp:lastModifiedBy>
  <cp:revision>27</cp:revision>
  <dcterms:created xsi:type="dcterms:W3CDTF">2026-02-17T06:03:42Z</dcterms:created>
  <dcterms:modified xsi:type="dcterms:W3CDTF">2026-04-01T12:45:59Z</dcterms:modified>
</cp:coreProperties>
</file>